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80" r:id="rId5"/>
    <p:sldId id="257" r:id="rId6"/>
    <p:sldId id="285" r:id="rId7"/>
    <p:sldId id="258" r:id="rId8"/>
    <p:sldId id="266" r:id="rId9"/>
    <p:sldId id="267" r:id="rId10"/>
    <p:sldId id="268" r:id="rId11"/>
    <p:sldId id="286" r:id="rId12"/>
    <p:sldId id="269" r:id="rId13"/>
    <p:sldId id="270" r:id="rId14"/>
    <p:sldId id="271" r:id="rId15"/>
    <p:sldId id="273" r:id="rId16"/>
    <p:sldId id="284" r:id="rId17"/>
    <p:sldId id="282" r:id="rId18"/>
    <p:sldId id="289" r:id="rId19"/>
    <p:sldId id="278" r:id="rId20"/>
    <p:sldId id="283" r:id="rId21"/>
    <p:sldId id="275" r:id="rId22"/>
    <p:sldId id="276" r:id="rId23"/>
    <p:sldId id="277" r:id="rId24"/>
    <p:sldId id="279" r:id="rId25"/>
    <p:sldId id="260" r:id="rId26"/>
    <p:sldId id="272" r:id="rId27"/>
    <p:sldId id="287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7" d="100"/>
          <a:sy n="117" d="100"/>
        </p:scale>
        <p:origin x="-5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14500"/>
            <a:ext cx="6400800" cy="2514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4332-0F8B-4D14-B8B4-D4356E75BF11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1237-FC2B-4157-AB4A-3EB8028E5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4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C1C4-143E-4376-9042-57A8315DD9D4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2727A-56A1-41BD-BF00-C45A5089D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3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14500"/>
            <a:ext cx="7772400" cy="25146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05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4518-EEE2-48FA-A68D-02461A9D4D4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A0A6-E61D-4EA2-B9DB-5C73DC4CD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9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E024-68F8-4F25-B0D8-C73614B9BAA4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12C9-974A-49C0-B690-ED6E42EB9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9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005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40005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3E72-1408-40CF-81DB-85575580649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9885-E807-4E20-90DB-ED5FF7EFF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5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50B5-BF78-4E7C-8DF7-84FECAD5869C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EDD5-E7CA-4F93-9456-E2F58EDCC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694C-DC41-4878-B615-4039600698F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0982-281D-4FAC-B606-045C846EA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5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0050"/>
            <a:ext cx="5111750" cy="394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28737"/>
            <a:ext cx="3008313" cy="3014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1644-D9AD-4C03-875A-2AD1D5D36D80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D90E-274F-4554-AF8F-B1024CACD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7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118246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2901"/>
            <a:ext cx="5486400" cy="26289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00450"/>
            <a:ext cx="5486400" cy="34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0347-CFD9-40CC-8951-E12012232BD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01D4-D5AF-4A8E-BF23-D59FCDF8B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88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E610-96E6-4929-8E9B-7AEA8B11EFFE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1857-8C70-40B4-9DE6-4C6CEEDB9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0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34516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34516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E8DF-414A-4BE9-9899-1CECF68B8D7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D352-03E5-44A6-87AB-EDEEBD116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5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AF36-F591-4634-9E2F-F2165D31218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8EFF-413C-4936-BEA5-E8ACE7D1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29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00550"/>
            <a:ext cx="762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9A4926-C7B9-41EA-8922-6FA4D20922AF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4400550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Gill Sans MT" pitchFamily="-112" charset="-18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4400550"/>
            <a:ext cx="609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7A899C-044B-484B-8F86-0989BC915D2C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Gill Sans MT"/>
          <a:ea typeface="ＭＳ Ｐゴシック" pitchFamily="-111" charset="-128"/>
          <a:cs typeface="Gill Sans M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Gill Sans MT" pitchFamily="-111" charset="-18"/>
          <a:ea typeface="ＭＳ Ｐゴシック" pitchFamily="-111" charset="-128"/>
          <a:cs typeface="Gill Sans MT" pitchFamily="-105" charset="-1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Gill Sans MT" pitchFamily="-111" charset="-18"/>
          <a:ea typeface="ＭＳ Ｐゴシック" pitchFamily="-111" charset="-128"/>
          <a:cs typeface="Gill Sans MT" pitchFamily="-105" charset="-1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Gill Sans MT" pitchFamily="-111" charset="-18"/>
          <a:ea typeface="ＭＳ Ｐゴシック" pitchFamily="-111" charset="-128"/>
          <a:cs typeface="Gill Sans MT" pitchFamily="-105" charset="-1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Gill Sans MT" pitchFamily="-111" charset="-18"/>
          <a:ea typeface="ＭＳ Ｐゴシック" pitchFamily="-111" charset="-128"/>
          <a:cs typeface="Gill Sans MT" pitchFamily="-105" charset="-1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roxlo@finisar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ection2refadmin.wordpress.com/under-age-heading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ifab.com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4" y="1"/>
            <a:ext cx="9225993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0055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With Emphasis on changes important for AYSO </a:t>
            </a:r>
            <a:r>
              <a:rPr lang="en-US" sz="2800" dirty="0">
                <a:solidFill>
                  <a:schemeClr val="bg1"/>
                </a:solidFill>
              </a:rPr>
              <a:t>games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Charlie Roxlo</a:t>
            </a:r>
            <a:r>
              <a:rPr lang="en-US" sz="1400" smtClean="0">
                <a:solidFill>
                  <a:schemeClr val="bg1"/>
                </a:solidFill>
              </a:rPr>
              <a:t>, Region 64 DRI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charles.roxlo@finisar.com</a:t>
            </a:r>
            <a:r>
              <a:rPr lang="en-US" sz="1400" dirty="0" smtClean="0">
                <a:solidFill>
                  <a:schemeClr val="bg1"/>
                </a:solidFill>
              </a:rPr>
              <a:t> - http</a:t>
            </a:r>
            <a:r>
              <a:rPr lang="en-US" sz="1400" dirty="0">
                <a:solidFill>
                  <a:schemeClr val="bg1"/>
                </a:solidFill>
              </a:rPr>
              <a:t>://www.ayso2j.org/referee</a:t>
            </a:r>
          </a:p>
        </p:txBody>
      </p:sp>
    </p:spTree>
    <p:extLst>
      <p:ext uri="{BB962C8B-B14F-4D97-AF65-F5344CB8AC3E}">
        <p14:creationId xmlns:p14="http://schemas.microsoft.com/office/powerpoint/2010/main" val="31994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sz="4000" dirty="0" smtClean="0"/>
              <a:t>Law 5 - Referee’s signal for advantage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371600"/>
            <a:ext cx="2362200" cy="29146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Can be applied with one hand if that makes it easier for the referee to run on the field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996"/>
            <a:ext cx="5791200" cy="363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dirty="0" smtClean="0"/>
              <a:t>Law 7 – The duration of the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00550"/>
            <a:ext cx="8229600" cy="411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You must add time;  do not add too much time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20724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8 – The start and restart of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429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For every kicked restart:</a:t>
            </a:r>
          </a:p>
          <a:p>
            <a:r>
              <a:rPr lang="en-US" dirty="0">
                <a:cs typeface="Times New Roman" panose="02020603050405020304" pitchFamily="18" charset="0"/>
              </a:rPr>
              <a:t>The ball is in play when it is kicked and </a:t>
            </a:r>
            <a:r>
              <a:rPr lang="en-US" u="sng" dirty="0">
                <a:cs typeface="Times New Roman" panose="02020603050405020304" pitchFamily="18" charset="0"/>
              </a:rPr>
              <a:t>clearly</a:t>
            </a:r>
            <a:r>
              <a:rPr lang="en-US" dirty="0">
                <a:cs typeface="Times New Roman" panose="02020603050405020304" pitchFamily="18" charset="0"/>
              </a:rPr>
              <a:t> moves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Ball movement should be visible to all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This applies to free kicks, corner kicks, etc.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Clear movement is required to prevent unsporting actions, as sometimes used on corner kicks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Kickoffs may </a:t>
            </a:r>
            <a:r>
              <a:rPr lang="en-US" dirty="0">
                <a:cs typeface="Times New Roman" panose="02020603050405020304" pitchFamily="18" charset="0"/>
              </a:rPr>
              <a:t>be kicked </a:t>
            </a:r>
            <a:r>
              <a:rPr lang="en-US" dirty="0" smtClean="0">
                <a:cs typeface="Times New Roman" panose="02020603050405020304" pitchFamily="18" charset="0"/>
              </a:rPr>
              <a:t>backwards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Penalty kicks must still be kicked and clearly move </a:t>
            </a:r>
            <a:r>
              <a:rPr lang="en-US" u="sng" dirty="0" smtClean="0">
                <a:cs typeface="Times New Roman" panose="02020603050405020304" pitchFamily="18" charset="0"/>
              </a:rPr>
              <a:t>forward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Kicks by defending team in their penalty area, such as goal kicks, are in play when they leave the penalty area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8 – The start and restart of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1764"/>
            <a:ext cx="8229600" cy="37635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u="sng" dirty="0" smtClean="0"/>
              <a:t>Dropped ball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Apply within framework of the laws and according to spirit of the game.  Use common sense.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" y="3272499"/>
            <a:ext cx="8928340" cy="61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" y="1333716"/>
            <a:ext cx="8964283" cy="165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dirty="0" smtClean="0"/>
              <a:t>Law 11 - Offside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4550"/>
            <a:ext cx="8229600" cy="2171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Restart occurs where the attacking player becomes involved in play, not where she was at the time the ball was touched by a teammate</a:t>
            </a:r>
          </a:p>
          <a:p>
            <a:r>
              <a:rPr lang="en-US" sz="2400" dirty="0" smtClean="0"/>
              <a:t>Generally, assistant referees no longer have to run </a:t>
            </a:r>
            <a:r>
              <a:rPr lang="en-US" sz="2400" dirty="0" err="1" smtClean="0"/>
              <a:t>upfield</a:t>
            </a:r>
            <a:r>
              <a:rPr lang="en-US" sz="2400" dirty="0" smtClean="0"/>
              <a:t> to signal position after raising the flag for offside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3" y="1276350"/>
            <a:ext cx="86106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4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dirty="0" smtClean="0"/>
              <a:t>Deliberate Heading Infraction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1432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To prevent concussions and possible life-long injury, USSF has prohibited heading of the ball for players Age 10 and </a:t>
            </a:r>
            <a:r>
              <a:rPr lang="en-US" sz="1800" dirty="0" smtClean="0"/>
              <a:t>under</a:t>
            </a:r>
          </a:p>
          <a:p>
            <a:r>
              <a:rPr lang="en-US" sz="1800" dirty="0" smtClean="0"/>
              <a:t>Enforce in all AYSO games starting Fall 2016</a:t>
            </a:r>
          </a:p>
          <a:p>
            <a:r>
              <a:rPr lang="en-US" sz="1800" dirty="0" smtClean="0"/>
              <a:t>Meaning of “Deliberate” similar to “deliberate handling of the ball”</a:t>
            </a:r>
          </a:p>
          <a:p>
            <a:r>
              <a:rPr lang="en-US" sz="1800" dirty="0" smtClean="0"/>
              <a:t>Applies to all players in U12 and younger games (two-year age groups)</a:t>
            </a:r>
          </a:p>
          <a:p>
            <a:r>
              <a:rPr lang="en-US" sz="1800" dirty="0" smtClean="0"/>
              <a:t>Sanction is Indirect Free Kick</a:t>
            </a:r>
          </a:p>
          <a:p>
            <a:pPr lvl="1"/>
            <a:r>
              <a:rPr lang="en-US" sz="1600" dirty="0" smtClean="0"/>
              <a:t>Location of IFK per Law 13:  normally from point of infraction</a:t>
            </a:r>
          </a:p>
          <a:p>
            <a:r>
              <a:rPr lang="en-US" sz="1800" dirty="0"/>
              <a:t>Deliberate heading infraction is </a:t>
            </a:r>
            <a:r>
              <a:rPr lang="en-US" sz="1800" u="sng" dirty="0"/>
              <a:t>not</a:t>
            </a:r>
            <a:r>
              <a:rPr lang="en-US" sz="1800" dirty="0"/>
              <a:t> a foul or </a:t>
            </a:r>
            <a:r>
              <a:rPr lang="en-US" sz="1800" dirty="0" smtClean="0"/>
              <a:t>misconduct</a:t>
            </a:r>
          </a:p>
          <a:p>
            <a:pPr lvl="1"/>
            <a:r>
              <a:rPr lang="en-US" sz="1600" dirty="0" smtClean="0"/>
              <a:t>Not eligible for persistent infringement,  DOGSO or USB misconducts</a:t>
            </a:r>
          </a:p>
          <a:p>
            <a:pPr lvl="1"/>
            <a:r>
              <a:rPr lang="en-US" sz="1600" dirty="0" smtClean="0"/>
              <a:t>Advantage can be applied, e.g. defender scoring own goal by heading</a:t>
            </a:r>
            <a:endParaRPr lang="en-US" sz="1400" u="sng" dirty="0">
              <a:hlinkClick r:id="rId2"/>
            </a:endParaRPr>
          </a:p>
          <a:p>
            <a:pPr marL="0" indent="0">
              <a:buNone/>
            </a:pPr>
            <a:endParaRPr lang="en-US" sz="1400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1400" u="sng" dirty="0" smtClean="0">
                <a:hlinkClick r:id="rId2"/>
              </a:rPr>
              <a:t>https</a:t>
            </a:r>
            <a:r>
              <a:rPr lang="en-US" sz="1400" u="sng" dirty="0">
                <a:hlinkClick r:id="rId2"/>
              </a:rPr>
              <a:t>://section2refadmin.wordpress.com/under-age-heading</a:t>
            </a:r>
            <a:r>
              <a:rPr lang="en-US" sz="1400" u="sng" dirty="0" smtClean="0">
                <a:hlinkClick r:id="rId2"/>
              </a:rPr>
              <a:t>/</a:t>
            </a:r>
            <a:r>
              <a:rPr lang="en-US" sz="1400" dirty="0" smtClean="0"/>
              <a:t>  and AYSO NR&amp;R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38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Law 12 – Fouls and Misconduct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19150"/>
            <a:ext cx="8458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RESTARTS UNDER OLD (2015-16) LOTG:  </a:t>
            </a:r>
          </a:p>
          <a:p>
            <a:pPr marL="0" indent="0">
              <a:buNone/>
            </a:pPr>
            <a:r>
              <a:rPr lang="en-US" sz="1700" dirty="0" smtClean="0"/>
              <a:t>Fouls must be committed:</a:t>
            </a:r>
          </a:p>
          <a:p>
            <a:pPr lvl="2">
              <a:buFont typeface="Arial" charset="0"/>
              <a:buChar char="•"/>
            </a:pPr>
            <a:r>
              <a:rPr lang="en-US" sz="1700" dirty="0" smtClean="0"/>
              <a:t>While the ball is in play</a:t>
            </a:r>
          </a:p>
          <a:p>
            <a:pPr lvl="2">
              <a:buFont typeface="Arial" charset="0"/>
              <a:buChar char="•"/>
            </a:pPr>
            <a:r>
              <a:rPr lang="en-US" sz="1700" dirty="0" smtClean="0"/>
              <a:t>By a player</a:t>
            </a:r>
          </a:p>
          <a:p>
            <a:pPr lvl="2">
              <a:buFont typeface="Arial" charset="0"/>
              <a:buChar char="•"/>
            </a:pPr>
            <a:r>
              <a:rPr lang="en-US" sz="1700" dirty="0" smtClean="0"/>
              <a:t>Against an opponent (including handball)</a:t>
            </a:r>
          </a:p>
          <a:p>
            <a:pPr lvl="2">
              <a:buFont typeface="Arial" charset="0"/>
              <a:buChar char="•"/>
            </a:pPr>
            <a:r>
              <a:rPr lang="en-US" sz="1700" dirty="0" smtClean="0"/>
              <a:t>On the field of play</a:t>
            </a:r>
          </a:p>
          <a:p>
            <a:pPr marL="0" indent="0">
              <a:buNone/>
            </a:pPr>
            <a:r>
              <a:rPr lang="en-US" sz="1700" dirty="0" smtClean="0"/>
              <a:t>Direct free kicks and penalty kicks are awarded only for direct free kick fouls</a:t>
            </a:r>
          </a:p>
          <a:p>
            <a:pPr marL="0" indent="0">
              <a:buNone/>
            </a:pPr>
            <a:r>
              <a:rPr lang="en-US" sz="1700" dirty="0" smtClean="0"/>
              <a:t>IFK </a:t>
            </a:r>
            <a:r>
              <a:rPr lang="en-US" sz="1700" dirty="0"/>
              <a:t>restarts for other infractions by players while ball is in play </a:t>
            </a:r>
          </a:p>
          <a:p>
            <a:pPr marL="0" indent="0">
              <a:buNone/>
            </a:pPr>
            <a:r>
              <a:rPr lang="en-US" sz="1700" dirty="0" smtClean="0"/>
              <a:t>Restarts </a:t>
            </a:r>
            <a:r>
              <a:rPr lang="en-US" sz="1700" dirty="0"/>
              <a:t>for offenses committed while ball is out of play are according to the original reason for stopping </a:t>
            </a:r>
            <a:r>
              <a:rPr lang="en-US" sz="1700" dirty="0" smtClean="0"/>
              <a:t>play</a:t>
            </a:r>
          </a:p>
          <a:p>
            <a:pPr marL="0" indent="0">
              <a:buNone/>
            </a:pPr>
            <a:r>
              <a:rPr lang="en-US" sz="1700" dirty="0" smtClean="0"/>
              <a:t>Dropped ball for offenses committed by non-players (generally)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9302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Law 12 – Fouls and Misconduct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19150"/>
            <a:ext cx="8458200" cy="381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 smtClean="0"/>
              <a:t>RESTARTS UNDER </a:t>
            </a:r>
            <a:r>
              <a:rPr lang="en-US" sz="1700" dirty="0" smtClean="0">
                <a:solidFill>
                  <a:srgbClr val="FF0000"/>
                </a:solidFill>
              </a:rPr>
              <a:t>NEW (2016-17) LOTG</a:t>
            </a:r>
            <a:r>
              <a:rPr lang="en-US" sz="1700" dirty="0" smtClean="0"/>
              <a:t>:  </a:t>
            </a:r>
          </a:p>
          <a:p>
            <a:pPr marL="0" indent="0">
              <a:buNone/>
            </a:pPr>
            <a:r>
              <a:rPr lang="en-US" sz="1700" dirty="0" smtClean="0"/>
              <a:t>Fouls must be committed:</a:t>
            </a:r>
          </a:p>
          <a:p>
            <a:pPr lvl="2">
              <a:buFont typeface="Arial" charset="0"/>
              <a:buChar char="•"/>
            </a:pPr>
            <a:r>
              <a:rPr lang="en-US" sz="1700" dirty="0" smtClean="0"/>
              <a:t>While the ball is in play</a:t>
            </a:r>
          </a:p>
          <a:p>
            <a:pPr lvl="2">
              <a:buFont typeface="Arial" charset="0"/>
              <a:buChar char="•"/>
            </a:pPr>
            <a:r>
              <a:rPr lang="en-US" sz="1700" dirty="0" smtClean="0"/>
              <a:t>By a player</a:t>
            </a:r>
          </a:p>
          <a:p>
            <a:pPr lvl="2">
              <a:buFont typeface="Arial" charset="0"/>
              <a:buChar char="•"/>
            </a:pPr>
            <a:r>
              <a:rPr lang="en-US" sz="1700" dirty="0" smtClean="0"/>
              <a:t>Against an opponent (including handball)</a:t>
            </a:r>
          </a:p>
          <a:p>
            <a:pPr lvl="2">
              <a:buFont typeface="Arial" charset="0"/>
              <a:buChar char="•"/>
            </a:pPr>
            <a:r>
              <a:rPr lang="en-US" sz="1700" strike="sngStrike" dirty="0" smtClean="0">
                <a:solidFill>
                  <a:srgbClr val="FF0000"/>
                </a:solidFill>
              </a:rPr>
              <a:t>On the field of play</a:t>
            </a:r>
            <a:r>
              <a:rPr lang="en-US" sz="1700" dirty="0" smtClean="0">
                <a:solidFill>
                  <a:srgbClr val="FF0000"/>
                </a:solidFill>
              </a:rPr>
              <a:t> Players can commit fouls off the field of play</a:t>
            </a:r>
            <a:endParaRPr lang="en-US" sz="17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 strike="sngStrike" dirty="0" smtClean="0">
                <a:solidFill>
                  <a:srgbClr val="FF0000"/>
                </a:solidFill>
              </a:rPr>
              <a:t>Direct free kicks and penalty kicks are awarded only for direct free kick fouls</a:t>
            </a:r>
          </a:p>
          <a:p>
            <a:pPr marL="0" indent="0">
              <a:buNone/>
            </a:pPr>
            <a:r>
              <a:rPr lang="en-US" sz="1700" strike="sngStrike" dirty="0" smtClean="0">
                <a:solidFill>
                  <a:srgbClr val="FF0000"/>
                </a:solidFill>
              </a:rPr>
              <a:t>IFK </a:t>
            </a:r>
            <a:r>
              <a:rPr lang="en-US" sz="1700" strike="sngStrike" dirty="0">
                <a:solidFill>
                  <a:srgbClr val="FF0000"/>
                </a:solidFill>
              </a:rPr>
              <a:t>restarts for other infractions by players while ball is in play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All fouls that involve contact have DFK/PK restarts</a:t>
            </a:r>
          </a:p>
          <a:p>
            <a:pPr marL="0" indent="0">
              <a:buNone/>
            </a:pPr>
            <a:r>
              <a:rPr lang="en-US" sz="1700" dirty="0" smtClean="0"/>
              <a:t>Restarts </a:t>
            </a:r>
            <a:r>
              <a:rPr lang="en-US" sz="1700" dirty="0"/>
              <a:t>for offenses committed while ball is out of play are according to the original reason for stopping </a:t>
            </a:r>
            <a:r>
              <a:rPr lang="en-US" sz="1700" dirty="0" smtClean="0"/>
              <a:t>play</a:t>
            </a:r>
          </a:p>
          <a:p>
            <a:pPr marL="0" indent="0">
              <a:buNone/>
            </a:pPr>
            <a:r>
              <a:rPr lang="en-US" sz="1700" strike="sngStrike" dirty="0" smtClean="0">
                <a:solidFill>
                  <a:srgbClr val="FF0000"/>
                </a:solidFill>
              </a:rPr>
              <a:t>Dropped ball for offenses committed by non-players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Substitutes</a:t>
            </a:r>
            <a:r>
              <a:rPr lang="en-US" sz="1800" dirty="0">
                <a:solidFill>
                  <a:srgbClr val="FF0000"/>
                </a:solidFill>
              </a:rPr>
              <a:t>, substituted players, and team officials can commit offenses resulting in DFKs/PKs.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Offenses committed by players against teammates and officials can result in DFKs/PKs.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5183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12 – Fouls and misconduct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550"/>
            <a:ext cx="8229600" cy="1790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DFK foul:  impeding an opponent with contact</a:t>
            </a:r>
          </a:p>
          <a:p>
            <a:r>
              <a:rPr lang="en-US" sz="2800" dirty="0" smtClean="0"/>
              <a:t>Restated IFK foul:  impeding the progress of an opponent without any contact being made</a:t>
            </a: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4348"/>
            <a:ext cx="8839200" cy="7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46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Law 12 – </a:t>
            </a:r>
            <a:r>
              <a:rPr lang="en-US" sz="3600" dirty="0" smtClean="0"/>
              <a:t>Fouls </a:t>
            </a:r>
            <a:r>
              <a:rPr lang="en-US" sz="3600" dirty="0"/>
              <a:t>and misconducts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" y="895350"/>
            <a:ext cx="73914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024077"/>
            <a:ext cx="68580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</a:t>
            </a:r>
          </a:p>
          <a:p>
            <a:r>
              <a:rPr lang="en-US" dirty="0" smtClean="0"/>
              <a:t>Defender holds opponent off the field but inside goal </a:t>
            </a:r>
            <a:r>
              <a:rPr lang="en-US" dirty="0" smtClean="0">
                <a:sym typeface="Wingdings" panose="05000000000000000000" pitchFamily="2" charset="2"/>
              </a:rPr>
              <a:t> penalty kick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year the IFAB made the most substantial revisions to the laws of the game in its 135-year history</a:t>
            </a:r>
          </a:p>
          <a:p>
            <a:r>
              <a:rPr lang="en-US" dirty="0" smtClean="0"/>
              <a:t>AYSO will be applying the 2016-17 laws this season</a:t>
            </a:r>
          </a:p>
          <a:p>
            <a:r>
              <a:rPr lang="en-US" dirty="0" smtClean="0"/>
              <a:t>Today we will review the most significant changes for AYSO games.  Emphasis will be on games from U10 through U14.  </a:t>
            </a:r>
          </a:p>
          <a:p>
            <a:r>
              <a:rPr lang="en-US" dirty="0" smtClean="0"/>
              <a:t>All referees should do their best to apply the new laws, to ensure a uniform and accurate application in our region and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Law 12 – fouls and misconducts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33"/>
          <a:stretch/>
        </p:blipFill>
        <p:spPr bwMode="auto">
          <a:xfrm>
            <a:off x="76200" y="1123950"/>
            <a:ext cx="7759700" cy="26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3409950"/>
            <a:ext cx="58547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Defender strikes referee in Penalty Area </a:t>
            </a:r>
            <a:r>
              <a:rPr lang="en-US" dirty="0" smtClean="0">
                <a:sym typeface="Wingdings" panose="05000000000000000000" pitchFamily="2" charset="2"/>
              </a:rPr>
              <a:t> 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Defender kicks teammate in Penalty Area  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Defender dissents </a:t>
            </a:r>
            <a:r>
              <a:rPr lang="en-US" dirty="0" smtClean="0"/>
              <a:t>in penalty area </a:t>
            </a:r>
            <a:r>
              <a:rPr lang="en-US" dirty="0" smtClean="0">
                <a:sym typeface="Wingdings" panose="05000000000000000000" pitchFamily="2" charset="2"/>
              </a:rPr>
              <a:t> still IFK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6"/>
          <a:stretch/>
        </p:blipFill>
        <p:spPr bwMode="auto">
          <a:xfrm>
            <a:off x="214993" y="1361399"/>
            <a:ext cx="7759700" cy="198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Law 3:  The Players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9150"/>
            <a:ext cx="7156006" cy="29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099" y="3755568"/>
            <a:ext cx="5257801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Examples:  </a:t>
            </a:r>
          </a:p>
          <a:p>
            <a:r>
              <a:rPr lang="en-US" dirty="0"/>
              <a:t>- Substitute enters field over goal line </a:t>
            </a:r>
            <a:r>
              <a:rPr lang="en-US" dirty="0" smtClean="0">
                <a:sym typeface="Wingdings" panose="05000000000000000000" pitchFamily="2" charset="2"/>
              </a:rPr>
              <a:t> DFK or PK</a:t>
            </a:r>
            <a:endParaRPr lang="en-US" dirty="0"/>
          </a:p>
          <a:p>
            <a:r>
              <a:rPr lang="en-US" dirty="0"/>
              <a:t>- Coach intercepts ball at touch </a:t>
            </a:r>
            <a:r>
              <a:rPr lang="en-US" dirty="0" smtClean="0"/>
              <a:t>line </a:t>
            </a:r>
            <a:r>
              <a:rPr lang="en-US" dirty="0" smtClean="0">
                <a:sym typeface="Wingdings" panose="05000000000000000000" pitchFamily="2" charset="2"/>
              </a:rPr>
              <a:t> DFK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Law 12 – Fouls and Misconduct</a:t>
            </a:r>
            <a:br>
              <a:rPr lang="en-US" sz="3200" dirty="0" smtClean="0"/>
            </a:br>
            <a:r>
              <a:rPr lang="en-US" sz="3200" dirty="0" smtClean="0"/>
              <a:t>New foul definitions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4425"/>
            <a:ext cx="8229600" cy="2914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Clarified conditional DFK foul:</a:t>
            </a:r>
          </a:p>
          <a:p>
            <a:pPr lvl="1"/>
            <a:r>
              <a:rPr lang="en-US" sz="2000" dirty="0" smtClean="0"/>
              <a:t>Tackles </a:t>
            </a:r>
            <a:r>
              <a:rPr lang="en-US" sz="2000" u="sng" dirty="0" smtClean="0"/>
              <a:t>or challenges</a:t>
            </a:r>
          </a:p>
          <a:p>
            <a:r>
              <a:rPr lang="en-US" sz="2400" dirty="0" smtClean="0"/>
              <a:t>Revised conditions for DFK fouls:</a:t>
            </a:r>
            <a:endParaRPr lang="en-US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3" y="2343150"/>
            <a:ext cx="7335347" cy="215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Law 12:  “Triple penalty” DOGSO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79972"/>
            <a:ext cx="8229600" cy="620578"/>
          </a:xfrm>
        </p:spPr>
        <p:txBody>
          <a:bodyPr/>
          <a:lstStyle/>
          <a:p>
            <a:r>
              <a:rPr lang="en-US" sz="1800" dirty="0" smtClean="0"/>
              <a:t>PK foul which is a play for the ball, but denies a goal is now a USB yellow card </a:t>
            </a:r>
          </a:p>
          <a:p>
            <a:r>
              <a:rPr lang="en-US" sz="1800" dirty="0" smtClean="0"/>
              <a:t>Does not apply to DOGSO for IFK offense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7239000" cy="28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1"/>
            <a:ext cx="8229600" cy="857250"/>
          </a:xfrm>
        </p:spPr>
        <p:txBody>
          <a:bodyPr/>
          <a:lstStyle/>
          <a:p>
            <a:r>
              <a:rPr lang="en-US" dirty="0" smtClean="0"/>
              <a:t>Law 14 – Penalty kicks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1" y="742950"/>
            <a:ext cx="7951398" cy="43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3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Law 10 – Determining the outcome of a match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46" y="1200150"/>
            <a:ext cx="8229600" cy="29146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Kicks from the penalty mark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2" y="1739516"/>
            <a:ext cx="8304846" cy="128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2" y="3257550"/>
            <a:ext cx="81092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1695" y="4019550"/>
            <a:ext cx="7162800" cy="386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“Reduce to equate” applies both before and during KFTM.  Note that there are more cautions now during KFTM (Law 14).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7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400" cy="685800"/>
          </a:xfrm>
        </p:spPr>
        <p:txBody>
          <a:bodyPr/>
          <a:lstStyle/>
          <a:p>
            <a:r>
              <a:rPr lang="en-US" sz="2800" dirty="0" smtClean="0"/>
              <a:t>Summary:  Most important law changes to apply in AYSO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280859"/>
              </p:ext>
            </p:extLst>
          </p:nvPr>
        </p:nvGraphicFramePr>
        <p:xfrm>
          <a:off x="454479" y="90297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521"/>
                <a:gridCol w="6626679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Age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Deliberate Heading Infraction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U8-U12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Kickoff may be kicked backwards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U8+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Decisions in opinion</a:t>
                      </a:r>
                      <a:r>
                        <a:rPr lang="en-US" sz="1600" baseline="0" dirty="0" smtClean="0"/>
                        <a:t> of ref, </a:t>
                      </a:r>
                      <a:r>
                        <a:rPr lang="en-US" sz="1600" dirty="0" smtClean="0"/>
                        <a:t>in spirit of game,</a:t>
                      </a:r>
                      <a:r>
                        <a:rPr lang="en-US" sz="1600" baseline="0" dirty="0" smtClean="0"/>
                        <a:t> within framework of the laws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U8+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Offside IFK restart at position of involvement in play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U10+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 allow goal after interference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U12+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Kicked restarts are in play when ball clearly moves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U14+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restarts for infractions off-field</a:t>
                      </a:r>
                      <a:r>
                        <a:rPr lang="en-US" sz="1600" baseline="0" dirty="0" smtClean="0"/>
                        <a:t> and by non-players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U16+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Penalty kick cautions;  No triple-penalty DOGSO;  new</a:t>
                      </a:r>
                      <a:r>
                        <a:rPr lang="en-US" sz="1600" baseline="0" dirty="0" smtClean="0"/>
                        <a:t> KFTM procedures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U16+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400550"/>
            <a:ext cx="613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Does not include clarifications, or changes consistent with prior AYSO practice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93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0451"/>
            <a:ext cx="8229600" cy="994172"/>
          </a:xfrm>
        </p:spPr>
        <p:txBody>
          <a:bodyPr>
            <a:normAutofit/>
          </a:bodyPr>
          <a:lstStyle/>
          <a:p>
            <a:pPr lvl="7"/>
            <a:r>
              <a:rPr lang="en-US" sz="600" dirty="0" smtClean="0"/>
              <a:t>USSF</a:t>
            </a:r>
            <a:endParaRPr lang="en-US" sz="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12348" cy="470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5688" y="1276350"/>
            <a:ext cx="2552112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USSF – United States Soccer Federation</a:t>
            </a:r>
          </a:p>
          <a:p>
            <a:endParaRPr lang="en-US" dirty="0"/>
          </a:p>
          <a:p>
            <a:r>
              <a:rPr lang="en-US" dirty="0" smtClean="0"/>
              <a:t>AYSO – American Youth Soccer Organization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sz="1600" dirty="0" smtClean="0"/>
              <a:t>Section 2</a:t>
            </a:r>
            <a:r>
              <a:rPr lang="en-US" sz="1200" dirty="0" smtClean="0"/>
              <a:t>	</a:t>
            </a:r>
          </a:p>
          <a:p>
            <a:r>
              <a:rPr lang="en-US" sz="1400" dirty="0" smtClean="0"/>
              <a:t>Area 2J</a:t>
            </a:r>
            <a:r>
              <a:rPr lang="en-US" sz="1200" dirty="0" smtClean="0"/>
              <a:t>	</a:t>
            </a:r>
          </a:p>
          <a:p>
            <a:r>
              <a:rPr lang="en-US" sz="1200" dirty="0" smtClean="0"/>
              <a:t>Region 64</a:t>
            </a:r>
          </a:p>
          <a:p>
            <a:endParaRPr lang="en-US" sz="1200" dirty="0" smtClean="0"/>
          </a:p>
          <a:p>
            <a:pPr lvl="0"/>
            <a:r>
              <a:rPr lang="en-US" dirty="0">
                <a:solidFill>
                  <a:prstClr val="black"/>
                </a:solidFill>
              </a:rPr>
              <a:t>AYSO follows IFAB </a:t>
            </a:r>
            <a:r>
              <a:rPr lang="en-US" dirty="0" smtClean="0">
                <a:solidFill>
                  <a:prstClr val="black"/>
                </a:solidFill>
              </a:rPr>
              <a:t>laws, and AYSO </a:t>
            </a:r>
            <a:r>
              <a:rPr lang="en-US" dirty="0">
                <a:solidFill>
                  <a:prstClr val="black"/>
                </a:solidFill>
              </a:rPr>
              <a:t>National Rules &amp; </a:t>
            </a:r>
            <a:r>
              <a:rPr lang="en-US" dirty="0" smtClean="0">
                <a:solidFill>
                  <a:prstClr val="black"/>
                </a:solidFill>
              </a:rPr>
              <a:t>Regulations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42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Purposes of current Law 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2914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“...the aim of the revision is to make the Laws of the Game more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easily understood by everyone in football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consistency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understanding, interpretation and application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1800" dirty="0" smtClean="0"/>
              <a:t>Simpler structure – combined law and interpretation</a:t>
            </a:r>
          </a:p>
          <a:p>
            <a:r>
              <a:rPr lang="en-US" sz="1800" dirty="0" smtClean="0"/>
              <a:t>Updated titles – e.g. Law 6, “Other Match Officials”</a:t>
            </a:r>
          </a:p>
          <a:p>
            <a:r>
              <a:rPr lang="en-US" sz="1800" dirty="0" smtClean="0"/>
              <a:t>English and phraseology – remove repetitions and contradictions.</a:t>
            </a:r>
          </a:p>
          <a:p>
            <a:r>
              <a:rPr lang="en-US" sz="1800" dirty="0" smtClean="0"/>
              <a:t>Updated content – there are some significant changes in how laws are to be applied and interpreted</a:t>
            </a:r>
          </a:p>
          <a:p>
            <a:pPr marL="0" indent="0">
              <a:buNone/>
            </a:pPr>
            <a:r>
              <a:rPr lang="en-US" sz="1800" dirty="0" smtClean="0"/>
              <a:t>Overall the LOTG are shortened from 22,000 to 12,000 words.  There are new sections to explain the changes to the LOTG.  </a:t>
            </a:r>
          </a:p>
          <a:p>
            <a:r>
              <a:rPr lang="en-US" sz="1800" dirty="0" smtClean="0"/>
              <a:t>LOTG: 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://www.theifab.com/#!/</a:t>
            </a:r>
            <a:r>
              <a:rPr lang="en-US" sz="1800" dirty="0" smtClean="0">
                <a:hlinkClick r:id="rId2"/>
              </a:rPr>
              <a:t>document</a:t>
            </a:r>
            <a:r>
              <a:rPr lang="en-US" sz="1800" dirty="0" smtClean="0"/>
              <a:t>.  See p. 110 for complete list of changes</a:t>
            </a:r>
          </a:p>
          <a:p>
            <a:r>
              <a:rPr lang="en-US" sz="1800" dirty="0"/>
              <a:t>Q&amp;A: </a:t>
            </a:r>
            <a:r>
              <a:rPr lang="en-US" sz="1200" dirty="0"/>
              <a:t>http://www.theifab.com/#!/laws/additional-explanatory-documents/chapters/download-explanatory-documents</a:t>
            </a:r>
            <a:endParaRPr lang="en-US" sz="12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13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839200" cy="857250"/>
          </a:xfrm>
        </p:spPr>
        <p:txBody>
          <a:bodyPr/>
          <a:lstStyle/>
          <a:p>
            <a:r>
              <a:rPr lang="en-US" sz="4000" dirty="0"/>
              <a:t>Some changes are not critical in AYSO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143250"/>
          </a:xfrm>
        </p:spPr>
        <p:txBody>
          <a:bodyPr/>
          <a:lstStyle/>
          <a:p>
            <a:r>
              <a:rPr lang="en-US" sz="2400" dirty="0"/>
              <a:t>Use common sense when </a:t>
            </a:r>
            <a:r>
              <a:rPr lang="en-US" sz="2400" dirty="0" smtClean="0"/>
              <a:t>enforcing </a:t>
            </a:r>
            <a:r>
              <a:rPr lang="en-US" sz="2400" dirty="0"/>
              <a:t>laws intended for very competitive, adult matches</a:t>
            </a:r>
          </a:p>
          <a:p>
            <a:pPr lvl="1"/>
            <a:r>
              <a:rPr lang="en-US" sz="2000" dirty="0"/>
              <a:t>Flag markings</a:t>
            </a:r>
          </a:p>
          <a:p>
            <a:pPr lvl="1"/>
            <a:r>
              <a:rPr lang="en-US" sz="2000" dirty="0"/>
              <a:t>Commercial markings on field</a:t>
            </a:r>
          </a:p>
          <a:p>
            <a:pPr lvl="1"/>
            <a:r>
              <a:rPr lang="en-US" sz="2000" dirty="0"/>
              <a:t>Hybrid field surfaces</a:t>
            </a:r>
          </a:p>
          <a:p>
            <a:pPr lvl="1"/>
            <a:r>
              <a:rPr lang="en-US" sz="2000" dirty="0"/>
              <a:t>Color of players’ socks and undergarments</a:t>
            </a:r>
          </a:p>
          <a:p>
            <a:pPr lvl="1"/>
            <a:r>
              <a:rPr lang="en-US" sz="2000" dirty="0"/>
              <a:t>Additional assistant referees, goal line technology, video </a:t>
            </a:r>
            <a:r>
              <a:rPr lang="en-US" sz="2000" dirty="0" smtClean="0"/>
              <a:t>replay</a:t>
            </a:r>
            <a:endParaRPr lang="en-US" sz="2000" dirty="0"/>
          </a:p>
          <a:p>
            <a:pPr lvl="1"/>
            <a:r>
              <a:rPr lang="en-US" sz="2000" dirty="0"/>
              <a:t>Player leaving the field after assessment for </a:t>
            </a:r>
            <a:r>
              <a:rPr lang="en-US" sz="2000" dirty="0" smtClean="0"/>
              <a:t>injury</a:t>
            </a:r>
          </a:p>
          <a:p>
            <a:pPr lvl="1"/>
            <a:r>
              <a:rPr lang="en-US" sz="2000" dirty="0" smtClean="0"/>
              <a:t>Ejections before entering the field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50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45"/>
            <a:ext cx="8229600" cy="857250"/>
          </a:xfrm>
        </p:spPr>
        <p:txBody>
          <a:bodyPr/>
          <a:lstStyle/>
          <a:p>
            <a:r>
              <a:rPr lang="en-US" dirty="0" smtClean="0"/>
              <a:t>Simplification,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 b="9056"/>
          <a:stretch/>
        </p:blipFill>
        <p:spPr bwMode="auto">
          <a:xfrm>
            <a:off x="993475" y="819151"/>
            <a:ext cx="6839310" cy="388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347"/>
            <a:ext cx="8229600" cy="857250"/>
          </a:xfrm>
        </p:spPr>
        <p:txBody>
          <a:bodyPr/>
          <a:lstStyle/>
          <a:p>
            <a:r>
              <a:rPr lang="en-US" dirty="0" smtClean="0"/>
              <a:t>Simplification, very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62350"/>
            <a:ext cx="8229600" cy="10858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Removes multiple references to “in the opinion of the referee”</a:t>
            </a:r>
          </a:p>
          <a:p>
            <a:r>
              <a:rPr lang="en-US" sz="2400" dirty="0" smtClean="0"/>
              <a:t>“Spirit of the game”:  e.g. fairness, game flow and sportsmanship</a:t>
            </a:r>
          </a:p>
          <a:p>
            <a:r>
              <a:rPr lang="en-US" sz="2400" dirty="0" smtClean="0"/>
              <a:t>“Framework of the laws”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0330"/>
            <a:ext cx="8229600" cy="23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8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Simplification, my favorite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8950"/>
            <a:ext cx="8229600" cy="1257299"/>
          </a:xfrm>
        </p:spPr>
        <p:txBody>
          <a:bodyPr/>
          <a:lstStyle/>
          <a:p>
            <a:r>
              <a:rPr lang="en-US" sz="2000" dirty="0" smtClean="0"/>
              <a:t>The previously-forbidden (by some) word “handball” is now allowed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1" y="1257300"/>
            <a:ext cx="8384005" cy="10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8402" y="2180451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Law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dirty="0" smtClean="0"/>
              <a:t>Law 3 – The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2343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Interference with play by a substitute, substituted player, team official, or outside agent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4550"/>
            <a:ext cx="8915400" cy="10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3257550"/>
            <a:ext cx="70104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Examples</a:t>
            </a:r>
          </a:p>
          <a:p>
            <a:r>
              <a:rPr lang="en-US" sz="2000" dirty="0" smtClean="0"/>
              <a:t>Substitute or spectator coming onto the field</a:t>
            </a:r>
          </a:p>
          <a:p>
            <a:r>
              <a:rPr lang="en-US" sz="2000" dirty="0" smtClean="0"/>
              <a:t>Substitute or another team kicking a second ball onto the field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1277</Words>
  <Application>Microsoft Office PowerPoint</Application>
  <PresentationFormat>On-screen Show (16:9)</PresentationFormat>
  <Paragraphs>171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With Emphasis on changes important for AYSO games Charlie Roxlo, Region 64 DRI – charles.roxlo@finisar.com - http://www.ayso2j.org/referee</vt:lpstr>
      <vt:lpstr>Our Objective Today</vt:lpstr>
      <vt:lpstr>PowerPoint Presentation</vt:lpstr>
      <vt:lpstr>Purposes of current Law revisions</vt:lpstr>
      <vt:lpstr>Some changes are not critical in AYSO</vt:lpstr>
      <vt:lpstr>Simplification, example</vt:lpstr>
      <vt:lpstr>Simplification, very important</vt:lpstr>
      <vt:lpstr>Simplification, my favorite</vt:lpstr>
      <vt:lpstr>Law 3 – The Players</vt:lpstr>
      <vt:lpstr>Law 5 - Referee’s signal for advantage</vt:lpstr>
      <vt:lpstr>Law 7 – The duration of the match</vt:lpstr>
      <vt:lpstr>Law 8 – The start and restart of play</vt:lpstr>
      <vt:lpstr>Law 8 – The start and restart of play</vt:lpstr>
      <vt:lpstr>Law 11 - Offside</vt:lpstr>
      <vt:lpstr>Deliberate Heading Infraction</vt:lpstr>
      <vt:lpstr>Law 12 – Fouls and Misconduct</vt:lpstr>
      <vt:lpstr>Law 12 – Fouls and Misconduct</vt:lpstr>
      <vt:lpstr>Law 12 – Fouls and misconduct</vt:lpstr>
      <vt:lpstr>Law 12 – Fouls and misconducts</vt:lpstr>
      <vt:lpstr>Law 12 – fouls and misconducts</vt:lpstr>
      <vt:lpstr>Law 3:  The Players</vt:lpstr>
      <vt:lpstr>Law 12 – Fouls and Misconduct New foul definitions</vt:lpstr>
      <vt:lpstr>Law 12:  “Triple penalty” DOGSO</vt:lpstr>
      <vt:lpstr>Law 14 – Penalty kicks</vt:lpstr>
      <vt:lpstr>Law 10 – Determining the outcome of a match</vt:lpstr>
      <vt:lpstr>Summary:  Most important law changes to apply in AYSO</vt:lpstr>
    </vt:vector>
  </TitlesOfParts>
  <Company>Finisar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2016/17 Revisions to IFAB Laws of the Game</dc:title>
  <dc:creator>Charles Roxlo</dc:creator>
  <cp:lastModifiedBy>Charles Roxlo</cp:lastModifiedBy>
  <cp:revision>75</cp:revision>
  <dcterms:created xsi:type="dcterms:W3CDTF">2016-06-05T16:30:40Z</dcterms:created>
  <dcterms:modified xsi:type="dcterms:W3CDTF">2016-09-20T04:39:32Z</dcterms:modified>
</cp:coreProperties>
</file>